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8288000" cy="10287000"/>
  <p:notesSz cx="6858000" cy="9144000"/>
  <p:embeddedFontLs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Jannah" panose="020B0604020202020204" charset="-78"/>
      <p:regular r:id="rId26"/>
    </p:embeddedFont>
    <p:embeddedFont>
      <p:font typeface="Jannah Medium" panose="020B0604020202020204" charset="-78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48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ariotto" userId="bb81e48e-6478-474c-a584-647ce478dd27" providerId="ADAL" clId="{E880AE70-8920-49B6-9756-1037D484EC95}"/>
    <pc:docChg chg="undo custSel delSld modSld">
      <pc:chgData name="Gabriel Mariotto" userId="bb81e48e-6478-474c-a584-647ce478dd27" providerId="ADAL" clId="{E880AE70-8920-49B6-9756-1037D484EC95}" dt="2025-09-23T21:49:31.354" v="84" actId="20577"/>
      <pc:docMkLst>
        <pc:docMk/>
      </pc:docMkLst>
      <pc:sldChg chg="modSp mod">
        <pc:chgData name="Gabriel Mariotto" userId="bb81e48e-6478-474c-a584-647ce478dd27" providerId="ADAL" clId="{E880AE70-8920-49B6-9756-1037D484EC95}" dt="2025-09-23T21:39:36.933" v="0" actId="14100"/>
        <pc:sldMkLst>
          <pc:docMk/>
          <pc:sldMk cId="0" sldId="256"/>
        </pc:sldMkLst>
        <pc:spChg chg="mod">
          <ac:chgData name="Gabriel Mariotto" userId="bb81e48e-6478-474c-a584-647ce478dd27" providerId="ADAL" clId="{E880AE70-8920-49B6-9756-1037D484EC95}" dt="2025-09-23T21:39:36.933" v="0" actId="14100"/>
          <ac:spMkLst>
            <pc:docMk/>
            <pc:sldMk cId="0" sldId="256"/>
            <ac:spMk id="22" creationId="{00000000-0000-0000-0000-000000000000}"/>
          </ac:spMkLst>
        </pc:spChg>
      </pc:sldChg>
      <pc:sldChg chg="del">
        <pc:chgData name="Gabriel Mariotto" userId="bb81e48e-6478-474c-a584-647ce478dd27" providerId="ADAL" clId="{E880AE70-8920-49B6-9756-1037D484EC95}" dt="2025-09-23T21:43:29.635" v="8" actId="2696"/>
        <pc:sldMkLst>
          <pc:docMk/>
          <pc:sldMk cId="0" sldId="257"/>
        </pc:sldMkLst>
      </pc:sldChg>
      <pc:sldChg chg="modSp mod">
        <pc:chgData name="Gabriel Mariotto" userId="bb81e48e-6478-474c-a584-647ce478dd27" providerId="ADAL" clId="{E880AE70-8920-49B6-9756-1037D484EC95}" dt="2025-09-23T21:39:47.497" v="1" actId="14100"/>
        <pc:sldMkLst>
          <pc:docMk/>
          <pc:sldMk cId="0" sldId="259"/>
        </pc:sldMkLst>
        <pc:spChg chg="mod">
          <ac:chgData name="Gabriel Mariotto" userId="bb81e48e-6478-474c-a584-647ce478dd27" providerId="ADAL" clId="{E880AE70-8920-49B6-9756-1037D484EC95}" dt="2025-09-23T21:39:47.497" v="1" actId="14100"/>
          <ac:spMkLst>
            <pc:docMk/>
            <pc:sldMk cId="0" sldId="259"/>
            <ac:spMk id="33" creationId="{00000000-0000-0000-0000-000000000000}"/>
          </ac:spMkLst>
        </pc:spChg>
      </pc:sldChg>
      <pc:sldChg chg="modSp mod">
        <pc:chgData name="Gabriel Mariotto" userId="bb81e48e-6478-474c-a584-647ce478dd27" providerId="ADAL" clId="{E880AE70-8920-49B6-9756-1037D484EC95}" dt="2025-09-23T21:40:18.146" v="6" actId="1076"/>
        <pc:sldMkLst>
          <pc:docMk/>
          <pc:sldMk cId="0" sldId="261"/>
        </pc:sldMkLst>
        <pc:spChg chg="mod">
          <ac:chgData name="Gabriel Mariotto" userId="bb81e48e-6478-474c-a584-647ce478dd27" providerId="ADAL" clId="{E880AE70-8920-49B6-9756-1037D484EC95}" dt="2025-09-23T21:40:18.146" v="6" actId="1076"/>
          <ac:spMkLst>
            <pc:docMk/>
            <pc:sldMk cId="0" sldId="261"/>
            <ac:spMk id="21" creationId="{00000000-0000-0000-0000-000000000000}"/>
          </ac:spMkLst>
        </pc:spChg>
        <pc:spChg chg="mod">
          <ac:chgData name="Gabriel Mariotto" userId="bb81e48e-6478-474c-a584-647ce478dd27" providerId="ADAL" clId="{E880AE70-8920-49B6-9756-1037D484EC95}" dt="2025-09-23T21:40:07.442" v="5" actId="1076"/>
          <ac:spMkLst>
            <pc:docMk/>
            <pc:sldMk cId="0" sldId="261"/>
            <ac:spMk id="23" creationId="{00000000-0000-0000-0000-000000000000}"/>
          </ac:spMkLst>
        </pc:spChg>
        <pc:grpChg chg="mod">
          <ac:chgData name="Gabriel Mariotto" userId="bb81e48e-6478-474c-a584-647ce478dd27" providerId="ADAL" clId="{E880AE70-8920-49B6-9756-1037D484EC95}" dt="2025-09-23T21:39:58.144" v="3" actId="1076"/>
          <ac:grpSpMkLst>
            <pc:docMk/>
            <pc:sldMk cId="0" sldId="261"/>
            <ac:grpSpMk id="12" creationId="{00000000-0000-0000-0000-000000000000}"/>
          </ac:grpSpMkLst>
        </pc:grpChg>
      </pc:sldChg>
      <pc:sldChg chg="modSp mod">
        <pc:chgData name="Gabriel Mariotto" userId="bb81e48e-6478-474c-a584-647ce478dd27" providerId="ADAL" clId="{E880AE70-8920-49B6-9756-1037D484EC95}" dt="2025-09-23T21:49:31.354" v="84" actId="20577"/>
        <pc:sldMkLst>
          <pc:docMk/>
          <pc:sldMk cId="0" sldId="270"/>
        </pc:sldMkLst>
        <pc:spChg chg="mod">
          <ac:chgData name="Gabriel Mariotto" userId="bb81e48e-6478-474c-a584-647ce478dd27" providerId="ADAL" clId="{E880AE70-8920-49B6-9756-1037D484EC95}" dt="2025-09-23T21:40:43.125" v="7" actId="1076"/>
          <ac:spMkLst>
            <pc:docMk/>
            <pc:sldMk cId="0" sldId="270"/>
            <ac:spMk id="23" creationId="{00000000-0000-0000-0000-000000000000}"/>
          </ac:spMkLst>
        </pc:spChg>
        <pc:spChg chg="mod">
          <ac:chgData name="Gabriel Mariotto" userId="bb81e48e-6478-474c-a584-647ce478dd27" providerId="ADAL" clId="{E880AE70-8920-49B6-9756-1037D484EC95}" dt="2025-09-23T21:49:31.354" v="84" actId="20577"/>
          <ac:spMkLst>
            <pc:docMk/>
            <pc:sldMk cId="0" sldId="270"/>
            <ac:spMk id="2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svg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4.png"/><Relationship Id="rId5" Type="http://schemas.openxmlformats.org/officeDocument/2006/relationships/image" Target="../media/image10.svg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80389" y="979389"/>
            <a:ext cx="9307611" cy="930761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4854691" y="1029578"/>
            <a:ext cx="18111132" cy="11629737"/>
            <a:chOff x="0" y="0"/>
            <a:chExt cx="4770010" cy="3062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0010" cy="3062976"/>
            </a:xfrm>
            <a:custGeom>
              <a:avLst/>
              <a:gdLst/>
              <a:ahLst/>
              <a:cxnLst/>
              <a:rect l="l" t="t" r="r" b="b"/>
              <a:pathLst>
                <a:path w="4770010" h="3062976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0973045" y="-5095807"/>
            <a:ext cx="5852739" cy="8669109"/>
            <a:chOff x="0" y="0"/>
            <a:chExt cx="1541462" cy="22832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10973045" y="-5456564"/>
            <a:ext cx="5852739" cy="8669109"/>
            <a:chOff x="0" y="0"/>
            <a:chExt cx="1541462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0973045" y="-5915708"/>
            <a:ext cx="5852739" cy="8669109"/>
            <a:chOff x="0" y="0"/>
            <a:chExt cx="1541462" cy="2283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-4083813" y="5858577"/>
            <a:ext cx="15760891" cy="0"/>
          </a:xfrm>
          <a:prstGeom prst="line">
            <a:avLst/>
          </a:prstGeom>
          <a:ln w="38100" cap="flat">
            <a:solidFill>
              <a:srgbClr val="023D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8100000" flipV="1">
            <a:off x="-3475881" y="1083309"/>
            <a:ext cx="9401653" cy="429307"/>
          </a:xfrm>
          <a:custGeom>
            <a:avLst/>
            <a:gdLst/>
            <a:ahLst/>
            <a:cxnLst/>
            <a:rect l="l" t="t" r="r" b="b"/>
            <a:pathLst>
              <a:path w="9401653" h="429307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b="-3325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356937" y="1822599"/>
            <a:ext cx="4732407" cy="4732407"/>
          </a:xfrm>
          <a:custGeom>
            <a:avLst/>
            <a:gdLst/>
            <a:ahLst/>
            <a:cxnLst/>
            <a:rect l="l" t="t" r="r" b="b"/>
            <a:pathLst>
              <a:path w="4732407" h="4732407">
                <a:moveTo>
                  <a:pt x="0" y="0"/>
                </a:moveTo>
                <a:lnTo>
                  <a:pt x="4732407" y="0"/>
                </a:lnTo>
                <a:lnTo>
                  <a:pt x="4732407" y="4732407"/>
                </a:lnTo>
                <a:lnTo>
                  <a:pt x="0" y="4732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2097799" y="5802370"/>
            <a:ext cx="2568313" cy="1269687"/>
          </a:xfrm>
          <a:custGeom>
            <a:avLst/>
            <a:gdLst/>
            <a:ahLst/>
            <a:cxnLst/>
            <a:rect l="l" t="t" r="r" b="b"/>
            <a:pathLst>
              <a:path w="2568313" h="1269687">
                <a:moveTo>
                  <a:pt x="0" y="0"/>
                </a:moveTo>
                <a:lnTo>
                  <a:pt x="2568314" y="0"/>
                </a:lnTo>
                <a:lnTo>
                  <a:pt x="2568314" y="1269687"/>
                </a:lnTo>
                <a:lnTo>
                  <a:pt x="0" y="1269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21"/>
          <p:cNvSpPr txBox="1"/>
          <p:nvPr/>
        </p:nvSpPr>
        <p:spPr>
          <a:xfrm>
            <a:off x="5617994" y="2428449"/>
            <a:ext cx="6294343" cy="3053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8"/>
              </a:lnSpc>
            </a:pPr>
            <a:r>
              <a:rPr lang="en-US" sz="5792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CLUSTERING &amp; JORNADA DO CLIENTE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6800" y="6057908"/>
            <a:ext cx="1030999" cy="49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dirty="0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FOR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268" y="0"/>
            <a:ext cx="17774514" cy="10287000"/>
          </a:xfrm>
          <a:custGeom>
            <a:avLst/>
            <a:gdLst/>
            <a:ahLst/>
            <a:cxnLst/>
            <a:rect l="l" t="t" r="r" b="b"/>
            <a:pathLst>
              <a:path w="17774514" h="10287000">
                <a:moveTo>
                  <a:pt x="0" y="0"/>
                </a:moveTo>
                <a:lnTo>
                  <a:pt x="17774514" y="0"/>
                </a:lnTo>
                <a:lnTo>
                  <a:pt x="177745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743" y="0"/>
            <a:ext cx="17774514" cy="10287000"/>
          </a:xfrm>
          <a:custGeom>
            <a:avLst/>
            <a:gdLst/>
            <a:ahLst/>
            <a:cxnLst/>
            <a:rect l="l" t="t" r="r" b="b"/>
            <a:pathLst>
              <a:path w="17774514" h="10287000">
                <a:moveTo>
                  <a:pt x="0" y="0"/>
                </a:moveTo>
                <a:lnTo>
                  <a:pt x="17774514" y="0"/>
                </a:lnTo>
                <a:lnTo>
                  <a:pt x="177745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743" y="0"/>
            <a:ext cx="17774514" cy="10287000"/>
          </a:xfrm>
          <a:custGeom>
            <a:avLst/>
            <a:gdLst/>
            <a:ahLst/>
            <a:cxnLst/>
            <a:rect l="l" t="t" r="r" b="b"/>
            <a:pathLst>
              <a:path w="17774514" h="10287000">
                <a:moveTo>
                  <a:pt x="0" y="0"/>
                </a:moveTo>
                <a:lnTo>
                  <a:pt x="17774514" y="0"/>
                </a:lnTo>
                <a:lnTo>
                  <a:pt x="177745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100000">
            <a:off x="-2584840" y="-5022791"/>
            <a:ext cx="4507386" cy="8669109"/>
            <a:chOff x="0" y="0"/>
            <a:chExt cx="1187130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7130" cy="2283222"/>
            </a:xfrm>
            <a:custGeom>
              <a:avLst/>
              <a:gdLst/>
              <a:ahLst/>
              <a:cxnLst/>
              <a:rect l="l" t="t" r="r" b="b"/>
              <a:pathLst>
                <a:path w="1187130" h="2283222">
                  <a:moveTo>
                    <a:pt x="0" y="0"/>
                  </a:moveTo>
                  <a:lnTo>
                    <a:pt x="1187130" y="0"/>
                  </a:lnTo>
                  <a:lnTo>
                    <a:pt x="1187130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87130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1876087" y="-3042473"/>
            <a:ext cx="4816906" cy="6450571"/>
            <a:chOff x="0" y="0"/>
            <a:chExt cx="1268650" cy="1698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68650" cy="1737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17725" y="7732766"/>
            <a:ext cx="6570275" cy="2554234"/>
          </a:xfrm>
          <a:custGeom>
            <a:avLst/>
            <a:gdLst/>
            <a:ahLst/>
            <a:cxnLst/>
            <a:rect l="l" t="t" r="r" b="b"/>
            <a:pathLst>
              <a:path w="6570275" h="2554234">
                <a:moveTo>
                  <a:pt x="0" y="0"/>
                </a:moveTo>
                <a:lnTo>
                  <a:pt x="6570275" y="0"/>
                </a:lnTo>
                <a:lnTo>
                  <a:pt x="6570275" y="2554234"/>
                </a:lnTo>
                <a:lnTo>
                  <a:pt x="0" y="255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89" t="-120202" r="-43682" b="-6132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-790686" y="7732766"/>
            <a:ext cx="6012907" cy="2678333"/>
          </a:xfrm>
          <a:custGeom>
            <a:avLst/>
            <a:gdLst/>
            <a:ahLst/>
            <a:cxnLst/>
            <a:rect l="l" t="t" r="r" b="b"/>
            <a:pathLst>
              <a:path w="6012907" h="2678333">
                <a:moveTo>
                  <a:pt x="0" y="0"/>
                </a:moveTo>
                <a:lnTo>
                  <a:pt x="6012907" y="0"/>
                </a:lnTo>
                <a:lnTo>
                  <a:pt x="6012907" y="2678334"/>
                </a:lnTo>
                <a:lnTo>
                  <a:pt x="0" y="267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265" r="-10542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 rot="-2700000">
            <a:off x="-4746808" y="8724680"/>
            <a:ext cx="9493616" cy="8669109"/>
            <a:chOff x="0" y="0"/>
            <a:chExt cx="2500376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500376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99800" y="3466904"/>
            <a:ext cx="6814826" cy="1399127"/>
            <a:chOff x="0" y="0"/>
            <a:chExt cx="2248036" cy="4615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48036" cy="461536"/>
            </a:xfrm>
            <a:custGeom>
              <a:avLst/>
              <a:gdLst/>
              <a:ahLst/>
              <a:cxnLst/>
              <a:rect l="l" t="t" r="r" b="b"/>
              <a:pathLst>
                <a:path w="2248036" h="461536">
                  <a:moveTo>
                    <a:pt x="0" y="0"/>
                  </a:moveTo>
                  <a:lnTo>
                    <a:pt x="2248036" y="0"/>
                  </a:lnTo>
                  <a:lnTo>
                    <a:pt x="2248036" y="461536"/>
                  </a:lnTo>
                  <a:lnTo>
                    <a:pt x="0" y="46153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48036" cy="499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14080" y="3466904"/>
            <a:ext cx="6814826" cy="1399127"/>
            <a:chOff x="0" y="0"/>
            <a:chExt cx="2248036" cy="4615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48036" cy="461536"/>
            </a:xfrm>
            <a:custGeom>
              <a:avLst/>
              <a:gdLst/>
              <a:ahLst/>
              <a:cxnLst/>
              <a:rect l="l" t="t" r="r" b="b"/>
              <a:pathLst>
                <a:path w="2248036" h="461536">
                  <a:moveTo>
                    <a:pt x="0" y="0"/>
                  </a:moveTo>
                  <a:lnTo>
                    <a:pt x="2248036" y="0"/>
                  </a:lnTo>
                  <a:lnTo>
                    <a:pt x="2248036" y="461536"/>
                  </a:lnTo>
                  <a:lnTo>
                    <a:pt x="0" y="46153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248036" cy="499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99800" y="2918632"/>
            <a:ext cx="4603063" cy="548272"/>
            <a:chOff x="0" y="0"/>
            <a:chExt cx="1518432" cy="1808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18432" cy="180861"/>
            </a:xfrm>
            <a:custGeom>
              <a:avLst/>
              <a:gdLst/>
              <a:ahLst/>
              <a:cxnLst/>
              <a:rect l="l" t="t" r="r" b="b"/>
              <a:pathLst>
                <a:path w="1518432" h="180861">
                  <a:moveTo>
                    <a:pt x="0" y="0"/>
                  </a:moveTo>
                  <a:lnTo>
                    <a:pt x="1518432" y="0"/>
                  </a:lnTo>
                  <a:lnTo>
                    <a:pt x="1518432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18432" cy="218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014080" y="2918632"/>
            <a:ext cx="4167865" cy="612013"/>
            <a:chOff x="0" y="0"/>
            <a:chExt cx="1374871" cy="2018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4871" cy="201887"/>
            </a:xfrm>
            <a:custGeom>
              <a:avLst/>
              <a:gdLst/>
              <a:ahLst/>
              <a:cxnLst/>
              <a:rect l="l" t="t" r="r" b="b"/>
              <a:pathLst>
                <a:path w="1374871" h="201887">
                  <a:moveTo>
                    <a:pt x="0" y="0"/>
                  </a:moveTo>
                  <a:lnTo>
                    <a:pt x="1374871" y="0"/>
                  </a:lnTo>
                  <a:lnTo>
                    <a:pt x="1374871" y="201887"/>
                  </a:lnTo>
                  <a:lnTo>
                    <a:pt x="0" y="201887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374871" cy="249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Jannah"/>
                  <a:ea typeface="Jannah"/>
                  <a:cs typeface="Jannah"/>
                  <a:sym typeface="Jannah"/>
                </a:rPr>
                <a:t>Melhor Compreensão do Cliente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5388856" y="7732766"/>
            <a:ext cx="6220422" cy="2678333"/>
          </a:xfrm>
          <a:custGeom>
            <a:avLst/>
            <a:gdLst/>
            <a:ahLst/>
            <a:cxnLst/>
            <a:rect l="l" t="t" r="r" b="b"/>
            <a:pathLst>
              <a:path w="6220422" h="2678333">
                <a:moveTo>
                  <a:pt x="0" y="0"/>
                </a:moveTo>
                <a:lnTo>
                  <a:pt x="6220422" y="0"/>
                </a:lnTo>
                <a:lnTo>
                  <a:pt x="6220422" y="2678334"/>
                </a:lnTo>
                <a:lnTo>
                  <a:pt x="0" y="2678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634" r="-1876" b="-3300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3033559" y="5873971"/>
            <a:ext cx="6814826" cy="1399127"/>
            <a:chOff x="0" y="0"/>
            <a:chExt cx="2248036" cy="46153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48036" cy="461536"/>
            </a:xfrm>
            <a:custGeom>
              <a:avLst/>
              <a:gdLst/>
              <a:ahLst/>
              <a:cxnLst/>
              <a:rect l="l" t="t" r="r" b="b"/>
              <a:pathLst>
                <a:path w="2248036" h="461536">
                  <a:moveTo>
                    <a:pt x="0" y="0"/>
                  </a:moveTo>
                  <a:lnTo>
                    <a:pt x="2248036" y="0"/>
                  </a:lnTo>
                  <a:lnTo>
                    <a:pt x="2248036" y="461536"/>
                  </a:lnTo>
                  <a:lnTo>
                    <a:pt x="0" y="46153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248036" cy="499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033559" y="5325699"/>
            <a:ext cx="4659172" cy="548272"/>
            <a:chOff x="0" y="0"/>
            <a:chExt cx="1536941" cy="18086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36941" cy="180861"/>
            </a:xfrm>
            <a:custGeom>
              <a:avLst/>
              <a:gdLst/>
              <a:ahLst/>
              <a:cxnLst/>
              <a:rect l="l" t="t" r="r" b="b"/>
              <a:pathLst>
                <a:path w="1536941" h="180861">
                  <a:moveTo>
                    <a:pt x="0" y="0"/>
                  </a:moveTo>
                  <a:lnTo>
                    <a:pt x="1536941" y="0"/>
                  </a:lnTo>
                  <a:lnTo>
                    <a:pt x="1536941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36941" cy="218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54844" y="687979"/>
            <a:ext cx="1548744" cy="154874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-2331921" y="8062444"/>
            <a:ext cx="6664400" cy="8669109"/>
            <a:chOff x="0" y="0"/>
            <a:chExt cx="1755233" cy="228322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235102" y="628315"/>
            <a:ext cx="11226565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205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Benefícios Gerados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349408" y="2976331"/>
            <a:ext cx="4703847" cy="3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Identificação de Oportunidades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546837" y="3698814"/>
            <a:ext cx="6332289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 análise da jornada pode revelar oportunidades de upsell, cross-sell ou de melhorias no produto para cada grupo de clientes.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161117" y="3616854"/>
            <a:ext cx="6332289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 TOTVS passa a ter uma visão clara e objetiva de sua base, entendendo não apenas quem são os clientes, mas também como eles interagem com a empresa em cada etapa da jornada.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14080" y="5383123"/>
            <a:ext cx="4653455" cy="3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Estratégias Otimizadas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161117" y="5948718"/>
            <a:ext cx="6436514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Permite a criação de campanhas de marketing direcionadas, ofertas personalizadas e um atendimento mais assertivo, identificando e corrigindo pontos de fricção específicos para cada cluster.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0444474" y="5873971"/>
            <a:ext cx="6814826" cy="1399127"/>
            <a:chOff x="0" y="0"/>
            <a:chExt cx="2248036" cy="46153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248036" cy="461536"/>
            </a:xfrm>
            <a:custGeom>
              <a:avLst/>
              <a:gdLst/>
              <a:ahLst/>
              <a:cxnLst/>
              <a:rect l="l" t="t" r="r" b="b"/>
              <a:pathLst>
                <a:path w="2248036" h="461536">
                  <a:moveTo>
                    <a:pt x="0" y="0"/>
                  </a:moveTo>
                  <a:lnTo>
                    <a:pt x="2248036" y="0"/>
                  </a:lnTo>
                  <a:lnTo>
                    <a:pt x="2248036" y="461536"/>
                  </a:lnTo>
                  <a:lnTo>
                    <a:pt x="0" y="46153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2248036" cy="499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444474" y="5325699"/>
            <a:ext cx="4659172" cy="548272"/>
            <a:chOff x="0" y="0"/>
            <a:chExt cx="1536941" cy="18086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536941" cy="180861"/>
            </a:xfrm>
            <a:custGeom>
              <a:avLst/>
              <a:gdLst/>
              <a:ahLst/>
              <a:cxnLst/>
              <a:rect l="l" t="t" r="r" b="b"/>
              <a:pathLst>
                <a:path w="1536941" h="180861">
                  <a:moveTo>
                    <a:pt x="0" y="0"/>
                  </a:moveTo>
                  <a:lnTo>
                    <a:pt x="1536941" y="0"/>
                  </a:lnTo>
                  <a:lnTo>
                    <a:pt x="1536941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1536941" cy="218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424995" y="5383123"/>
            <a:ext cx="4653455" cy="3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Crescimento da Receita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591511" y="6105881"/>
            <a:ext cx="6332289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 personalização de serviços e produtos e a otimização da jornada podem levar a uma maior satisfação do cliente e, consequentemente, a um aumento da receita.</a:t>
            </a:r>
          </a:p>
        </p:txBody>
      </p:sp>
      <p:sp>
        <p:nvSpPr>
          <p:cNvPr id="52" name="Freeform 52"/>
          <p:cNvSpPr/>
          <p:nvPr/>
        </p:nvSpPr>
        <p:spPr>
          <a:xfrm>
            <a:off x="1125979" y="913184"/>
            <a:ext cx="1006473" cy="1098334"/>
          </a:xfrm>
          <a:custGeom>
            <a:avLst/>
            <a:gdLst/>
            <a:ahLst/>
            <a:cxnLst/>
            <a:rect l="l" t="t" r="r" b="b"/>
            <a:pathLst>
              <a:path w="1006473" h="1098334">
                <a:moveTo>
                  <a:pt x="0" y="0"/>
                </a:moveTo>
                <a:lnTo>
                  <a:pt x="1006474" y="0"/>
                </a:lnTo>
                <a:lnTo>
                  <a:pt x="1006474" y="1098334"/>
                </a:lnTo>
                <a:lnTo>
                  <a:pt x="0" y="1098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7969" y="7902078"/>
            <a:ext cx="11049077" cy="10842428"/>
            <a:chOff x="0" y="0"/>
            <a:chExt cx="14732102" cy="14456571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2785352" y="1448879"/>
              <a:ext cx="8885866" cy="11558813"/>
              <a:chOff x="0" y="0"/>
              <a:chExt cx="1755233" cy="22832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55233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755233" h="2283222">
                    <a:moveTo>
                      <a:pt x="0" y="0"/>
                    </a:moveTo>
                    <a:lnTo>
                      <a:pt x="1755233" y="0"/>
                    </a:lnTo>
                    <a:lnTo>
                      <a:pt x="1755233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23D54">
                    <a:alpha val="8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55233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3321637" y="1831500"/>
              <a:ext cx="7803652" cy="11558813"/>
              <a:chOff x="0" y="0"/>
              <a:chExt cx="1541462" cy="228322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3984611" y="1778242"/>
              <a:ext cx="7803652" cy="11558813"/>
              <a:chOff x="0" y="0"/>
              <a:chExt cx="1541462" cy="228322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-2590742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580292" y="0"/>
            <a:ext cx="8944255" cy="5907458"/>
          </a:xfrm>
          <a:custGeom>
            <a:avLst/>
            <a:gdLst/>
            <a:ahLst/>
            <a:cxnLst/>
            <a:rect l="l" t="t" r="r" b="b"/>
            <a:pathLst>
              <a:path w="8944255" h="5907458">
                <a:moveTo>
                  <a:pt x="0" y="0"/>
                </a:moveTo>
                <a:lnTo>
                  <a:pt x="8944254" y="0"/>
                </a:lnTo>
                <a:lnTo>
                  <a:pt x="8944254" y="5907458"/>
                </a:lnTo>
                <a:lnTo>
                  <a:pt x="0" y="5907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b="-11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1580292" y="5907458"/>
            <a:ext cx="8944255" cy="5143500"/>
          </a:xfrm>
          <a:custGeom>
            <a:avLst/>
            <a:gdLst/>
            <a:ahLst/>
            <a:cxnLst/>
            <a:rect l="l" t="t" r="r" b="b"/>
            <a:pathLst>
              <a:path w="8944255" h="5143500">
                <a:moveTo>
                  <a:pt x="0" y="0"/>
                </a:moveTo>
                <a:lnTo>
                  <a:pt x="8944254" y="0"/>
                </a:lnTo>
                <a:lnTo>
                  <a:pt x="894425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b="-161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1160611" y="706028"/>
            <a:ext cx="10356065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u="none" strike="noStrike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Conclusão e Próximos Passos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9176" y="2476718"/>
            <a:ext cx="9977585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O nosso projeto 'Cluster Vision' demonstrou que é possível segmentar a base de clientes da TOTVS de forma inteligente, usando um algoritmo que se adapta a dados de múltiplos tipos, e conectar essa segmentação com uma análise aprofundada da jornada do cliente.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9176" y="4640759"/>
            <a:ext cx="1868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23D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Limitações: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292252"/>
            <a:ext cx="9477305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A principal limitação foi a escassez de dados de telemetria e NPS, que dificultaram a análise mais detalhada da jornada.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8523" y="7288636"/>
            <a:ext cx="101298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Integrar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novas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fontes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de dados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sobre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a jornada do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cliente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para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refinar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a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análise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9176" y="6491132"/>
            <a:ext cx="245254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23D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Próximos Passos: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0287" y="7955374"/>
            <a:ext cx="921352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Criar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um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modelo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predição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para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entender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quais clusters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têm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maior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probabilidade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gerar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resultados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positivos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em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cada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etapa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da jornada.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7220" y="8684570"/>
            <a:ext cx="8360475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Desenvolver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um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modelo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automação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para que a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clusterização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e a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análise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da jornada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sejam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atualizadas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u="none" strike="noStrike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periodicamente</a:t>
            </a:r>
            <a:r>
              <a:rPr lang="en-US" sz="2000" u="none" strike="noStrike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Ampliar</a:t>
            </a:r>
            <a:r>
              <a:rPr lang="en-US" sz="2000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cluster de </a:t>
            </a:r>
            <a:r>
              <a:rPr lang="en-US" sz="2000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clientes</a:t>
            </a:r>
            <a:r>
              <a:rPr lang="en-US" sz="2000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com </a:t>
            </a:r>
            <a:r>
              <a:rPr lang="en-US" sz="2000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menos</a:t>
            </a:r>
            <a:r>
              <a:rPr lang="en-US" sz="2000" dirty="0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investimento</a:t>
            </a:r>
            <a:endParaRPr lang="en-US" sz="2000" u="none" strike="noStrike" dirty="0">
              <a:solidFill>
                <a:srgbClr val="023D54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5443" y="2587782"/>
            <a:ext cx="7030614" cy="7030614"/>
          </a:xfrm>
          <a:custGeom>
            <a:avLst/>
            <a:gdLst/>
            <a:ahLst/>
            <a:cxnLst/>
            <a:rect l="l" t="t" r="r" b="b"/>
            <a:pathLst>
              <a:path w="7030614" h="7030614">
                <a:moveTo>
                  <a:pt x="0" y="0"/>
                </a:moveTo>
                <a:lnTo>
                  <a:pt x="7030614" y="0"/>
                </a:lnTo>
                <a:lnTo>
                  <a:pt x="7030614" y="7030614"/>
                </a:lnTo>
                <a:lnTo>
                  <a:pt x="0" y="7030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42099" y="4211947"/>
            <a:ext cx="5762895" cy="1863107"/>
            <a:chOff x="0" y="0"/>
            <a:chExt cx="7683861" cy="2484143"/>
          </a:xfrm>
        </p:grpSpPr>
        <p:sp>
          <p:nvSpPr>
            <p:cNvPr id="10" name="TextBox 10"/>
            <p:cNvSpPr txBox="1"/>
            <p:nvPr/>
          </p:nvSpPr>
          <p:spPr>
            <a:xfrm>
              <a:off x="3233292" y="627587"/>
              <a:ext cx="4450569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49"/>
                </a:lnSpc>
                <a:spcBef>
                  <a:spcPct val="0"/>
                </a:spcBef>
              </a:pPr>
              <a:r>
                <a:rPr lang="en-US" sz="2291" b="1" u="none" strike="noStrike">
                  <a:solidFill>
                    <a:srgbClr val="023D54"/>
                  </a:solidFill>
                  <a:latin typeface="Jannah Medium"/>
                  <a:ea typeface="Jannah Medium"/>
                  <a:cs typeface="Jannah Medium"/>
                  <a:sym typeface="Jannah Medium"/>
                </a:rPr>
                <a:t>Gabriel Mariotto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233292" y="1201959"/>
              <a:ext cx="1554941" cy="332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38"/>
                </a:lnSpc>
                <a:spcBef>
                  <a:spcPct val="0"/>
                </a:spcBef>
              </a:pPr>
              <a:r>
                <a:rPr lang="en-US" sz="1527" u="none" strike="noStrike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RM: 557816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2704202" cy="2484143"/>
              <a:chOff x="0" y="0"/>
              <a:chExt cx="884803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480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4802" h="812800">
                    <a:moveTo>
                      <a:pt x="442401" y="0"/>
                    </a:moveTo>
                    <a:cubicBezTo>
                      <a:pt x="198070" y="0"/>
                      <a:pt x="0" y="181951"/>
                      <a:pt x="0" y="406400"/>
                    </a:cubicBezTo>
                    <a:cubicBezTo>
                      <a:pt x="0" y="630849"/>
                      <a:pt x="198070" y="812800"/>
                      <a:pt x="442401" y="812800"/>
                    </a:cubicBezTo>
                    <a:cubicBezTo>
                      <a:pt x="686733" y="812800"/>
                      <a:pt x="884802" y="630849"/>
                      <a:pt x="884802" y="406400"/>
                    </a:cubicBezTo>
                    <a:cubicBezTo>
                      <a:pt x="884802" y="181951"/>
                      <a:pt x="686733" y="0"/>
                      <a:pt x="442401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b="-8858"/>
                </a:stretch>
              </a:blipFill>
              <a:ln w="38100" cap="sq">
                <a:solidFill>
                  <a:srgbClr val="023D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261938" y="1667965"/>
              <a:ext cx="1933046" cy="342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(Representante)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142099" y="426337"/>
            <a:ext cx="5762895" cy="1892805"/>
            <a:chOff x="0" y="0"/>
            <a:chExt cx="7683861" cy="252374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57580" cy="2523740"/>
              <a:chOff x="0" y="0"/>
              <a:chExt cx="855905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5590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55905" h="812800">
                    <a:moveTo>
                      <a:pt x="427952" y="0"/>
                    </a:moveTo>
                    <a:cubicBezTo>
                      <a:pt x="191601" y="0"/>
                      <a:pt x="0" y="181951"/>
                      <a:pt x="0" y="406400"/>
                    </a:cubicBezTo>
                    <a:cubicBezTo>
                      <a:pt x="0" y="630849"/>
                      <a:pt x="191601" y="812800"/>
                      <a:pt x="427952" y="812800"/>
                    </a:cubicBezTo>
                    <a:cubicBezTo>
                      <a:pt x="664304" y="812800"/>
                      <a:pt x="855905" y="630849"/>
                      <a:pt x="855905" y="406400"/>
                    </a:cubicBezTo>
                    <a:cubicBezTo>
                      <a:pt x="855905" y="181951"/>
                      <a:pt x="664304" y="0"/>
                      <a:pt x="427952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b="-18925"/>
                </a:stretch>
              </a:blipFill>
              <a:ln w="38100" cap="sq">
                <a:solidFill>
                  <a:srgbClr val="023D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007718" y="636656"/>
              <a:ext cx="4676142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3"/>
                </a:lnSpc>
                <a:spcBef>
                  <a:spcPct val="0"/>
                </a:spcBef>
              </a:pPr>
              <a:r>
                <a:rPr lang="en-US" sz="2327" b="1">
                  <a:solidFill>
                    <a:srgbClr val="023D54"/>
                  </a:solidFill>
                  <a:latin typeface="Jannah Medium"/>
                  <a:ea typeface="Jannah Medium"/>
                  <a:cs typeface="Jannah Medium"/>
                  <a:sym typeface="Jannah Medium"/>
                </a:rPr>
                <a:t>Anna Paula Carbone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07718" y="1233295"/>
              <a:ext cx="1528133" cy="331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2"/>
                </a:lnSpc>
              </a:pPr>
              <a:r>
                <a:rPr lang="en-US" sz="1551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RM: 558152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142099" y="2319142"/>
            <a:ext cx="5762895" cy="1892805"/>
            <a:chOff x="0" y="0"/>
            <a:chExt cx="7683861" cy="252374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66419" cy="2523740"/>
              <a:chOff x="0" y="0"/>
              <a:chExt cx="890958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9095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90958" h="812800">
                    <a:moveTo>
                      <a:pt x="445479" y="0"/>
                    </a:moveTo>
                    <a:cubicBezTo>
                      <a:pt x="199448" y="0"/>
                      <a:pt x="0" y="181951"/>
                      <a:pt x="0" y="406400"/>
                    </a:cubicBezTo>
                    <a:cubicBezTo>
                      <a:pt x="0" y="630849"/>
                      <a:pt x="199448" y="812800"/>
                      <a:pt x="445479" y="812800"/>
                    </a:cubicBezTo>
                    <a:cubicBezTo>
                      <a:pt x="691510" y="812800"/>
                      <a:pt x="890958" y="630849"/>
                      <a:pt x="890958" y="406400"/>
                    </a:cubicBezTo>
                    <a:cubicBezTo>
                      <a:pt x="890958" y="181951"/>
                      <a:pt x="691510" y="0"/>
                      <a:pt x="445479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3865" b="-13865"/>
                </a:stretch>
              </a:blipFill>
              <a:ln w="38100" cap="sq">
                <a:solidFill>
                  <a:srgbClr val="023D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130896" y="636656"/>
              <a:ext cx="4552965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3"/>
                </a:lnSpc>
                <a:spcBef>
                  <a:spcPct val="0"/>
                </a:spcBef>
              </a:pPr>
              <a:r>
                <a:rPr lang="en-US" sz="2327" b="1">
                  <a:solidFill>
                    <a:srgbClr val="023D54"/>
                  </a:solidFill>
                  <a:latin typeface="Jannah Medium"/>
                  <a:ea typeface="Jannah Medium"/>
                  <a:cs typeface="Jannah Medium"/>
                  <a:sym typeface="Jannah Medium"/>
                </a:rPr>
                <a:t>Eduardo Ferreira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130896" y="1233295"/>
              <a:ext cx="1590716" cy="331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2"/>
                </a:lnSpc>
              </a:pPr>
              <a:r>
                <a:rPr lang="en-US" sz="1551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RM: 555610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142099" y="7967858"/>
            <a:ext cx="5762895" cy="1892805"/>
            <a:chOff x="0" y="0"/>
            <a:chExt cx="7683861" cy="252374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66419" cy="2523740"/>
              <a:chOff x="0" y="0"/>
              <a:chExt cx="890958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9095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90958" h="812800">
                    <a:moveTo>
                      <a:pt x="445479" y="0"/>
                    </a:moveTo>
                    <a:cubicBezTo>
                      <a:pt x="199448" y="0"/>
                      <a:pt x="0" y="181951"/>
                      <a:pt x="0" y="406400"/>
                    </a:cubicBezTo>
                    <a:cubicBezTo>
                      <a:pt x="0" y="630849"/>
                      <a:pt x="199448" y="812800"/>
                      <a:pt x="445479" y="812800"/>
                    </a:cubicBezTo>
                    <a:cubicBezTo>
                      <a:pt x="691510" y="812800"/>
                      <a:pt x="890958" y="630849"/>
                      <a:pt x="890958" y="406400"/>
                    </a:cubicBezTo>
                    <a:cubicBezTo>
                      <a:pt x="890958" y="181951"/>
                      <a:pt x="691510" y="0"/>
                      <a:pt x="445479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b="-46331"/>
                </a:stretch>
              </a:blipFill>
              <a:ln w="38100" cap="sq">
                <a:solidFill>
                  <a:srgbClr val="023D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130896" y="636656"/>
              <a:ext cx="4552965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3"/>
                </a:lnSpc>
                <a:spcBef>
                  <a:spcPct val="0"/>
                </a:spcBef>
              </a:pPr>
              <a:r>
                <a:rPr lang="en-US" sz="2327" b="1">
                  <a:solidFill>
                    <a:srgbClr val="023D54"/>
                  </a:solidFill>
                  <a:latin typeface="Jannah Medium"/>
                  <a:ea typeface="Jannah Medium"/>
                  <a:cs typeface="Jannah Medium"/>
                  <a:sym typeface="Jannah Medium"/>
                </a:rPr>
                <a:t>Guilherme Panfiete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130896" y="1233295"/>
              <a:ext cx="1590716" cy="331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2"/>
                </a:lnSpc>
              </a:pPr>
              <a:r>
                <a:rPr lang="en-US" sz="1551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RM: 557758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 rot="-2700000">
            <a:off x="6694368" y="8751388"/>
            <a:ext cx="5852739" cy="8669109"/>
            <a:chOff x="0" y="0"/>
            <a:chExt cx="1541462" cy="22832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2700000">
            <a:off x="7191599" y="8711445"/>
            <a:ext cx="5852739" cy="8669109"/>
            <a:chOff x="0" y="0"/>
            <a:chExt cx="1541462" cy="228322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2700000">
            <a:off x="18707044" y="-1355631"/>
            <a:ext cx="6664400" cy="8669109"/>
            <a:chOff x="0" y="0"/>
            <a:chExt cx="1755233" cy="228322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2700000">
            <a:off x="19112874" y="-1068666"/>
            <a:ext cx="5852739" cy="8669109"/>
            <a:chOff x="0" y="0"/>
            <a:chExt cx="1541462" cy="228322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13113" y="1582475"/>
            <a:ext cx="7055275" cy="1340737"/>
            <a:chOff x="0" y="0"/>
            <a:chExt cx="1858180" cy="35311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858180" cy="353116"/>
            </a:xfrm>
            <a:custGeom>
              <a:avLst/>
              <a:gdLst/>
              <a:ahLst/>
              <a:cxnLst/>
              <a:rect l="l" t="t" r="r" b="b"/>
              <a:pathLst>
                <a:path w="1858180" h="353116">
                  <a:moveTo>
                    <a:pt x="0" y="0"/>
                  </a:moveTo>
                  <a:lnTo>
                    <a:pt x="1858180" y="0"/>
                  </a:lnTo>
                  <a:lnTo>
                    <a:pt x="185818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858180" cy="391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-972532" y="1669660"/>
            <a:ext cx="11226565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205">
                <a:solidFill>
                  <a:srgbClr val="FCFFFB"/>
                </a:solidFill>
                <a:latin typeface="Jannah"/>
                <a:ea typeface="Jannah"/>
                <a:cs typeface="Jannah"/>
                <a:sym typeface="Jannah"/>
              </a:rPr>
              <a:t>QUEM SOMOS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1142099" y="6075053"/>
            <a:ext cx="5762895" cy="1920841"/>
            <a:chOff x="0" y="0"/>
            <a:chExt cx="7683861" cy="2561121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2766419" cy="2561121"/>
              <a:chOff x="0" y="0"/>
              <a:chExt cx="890958" cy="824839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90958" cy="824839"/>
              </a:xfrm>
              <a:custGeom>
                <a:avLst/>
                <a:gdLst/>
                <a:ahLst/>
                <a:cxnLst/>
                <a:rect l="l" t="t" r="r" b="b"/>
                <a:pathLst>
                  <a:path w="890958" h="824839">
                    <a:moveTo>
                      <a:pt x="445479" y="0"/>
                    </a:moveTo>
                    <a:cubicBezTo>
                      <a:pt x="199448" y="0"/>
                      <a:pt x="0" y="184646"/>
                      <a:pt x="0" y="412419"/>
                    </a:cubicBezTo>
                    <a:cubicBezTo>
                      <a:pt x="0" y="640192"/>
                      <a:pt x="199448" y="824839"/>
                      <a:pt x="445479" y="824839"/>
                    </a:cubicBezTo>
                    <a:cubicBezTo>
                      <a:pt x="691510" y="824839"/>
                      <a:pt x="890958" y="640192"/>
                      <a:pt x="890958" y="412419"/>
                    </a:cubicBezTo>
                    <a:cubicBezTo>
                      <a:pt x="890958" y="184646"/>
                      <a:pt x="691510" y="0"/>
                      <a:pt x="445479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22098" b="-22098"/>
                </a:stretch>
              </a:blipFill>
              <a:ln w="38100" cap="sq">
                <a:solidFill>
                  <a:srgbClr val="023D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3130896" y="674037"/>
              <a:ext cx="4552965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3"/>
                </a:lnSpc>
                <a:spcBef>
                  <a:spcPct val="0"/>
                </a:spcBef>
              </a:pPr>
              <a:r>
                <a:rPr lang="en-US" sz="2327" b="1">
                  <a:solidFill>
                    <a:srgbClr val="023D54"/>
                  </a:solidFill>
                  <a:latin typeface="Jannah Medium"/>
                  <a:ea typeface="Jannah Medium"/>
                  <a:cs typeface="Jannah Medium"/>
                  <a:sym typeface="Jannah Medium"/>
                </a:rPr>
                <a:t>Gabriel Moretim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3130896" y="1270676"/>
              <a:ext cx="1590716" cy="331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2"/>
                </a:lnSpc>
              </a:pPr>
              <a:r>
                <a:rPr lang="en-US" sz="1551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RM: 557740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0107"/>
          </a:xfrm>
          <a:custGeom>
            <a:avLst/>
            <a:gdLst/>
            <a:ahLst/>
            <a:cxnLst/>
            <a:rect l="l" t="t" r="r" b="b"/>
            <a:pathLst>
              <a:path w="18288000" h="12190107">
                <a:moveTo>
                  <a:pt x="0" y="0"/>
                </a:moveTo>
                <a:lnTo>
                  <a:pt x="18288000" y="0"/>
                </a:lnTo>
                <a:lnTo>
                  <a:pt x="18288000" y="12190107"/>
                </a:lnTo>
                <a:lnTo>
                  <a:pt x="0" y="1219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70" b="-7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944900" y="4554249"/>
            <a:ext cx="3998871" cy="1179355"/>
          </a:xfrm>
          <a:custGeom>
            <a:avLst/>
            <a:gdLst/>
            <a:ahLst/>
            <a:cxnLst/>
            <a:rect l="l" t="t" r="r" b="b"/>
            <a:pathLst>
              <a:path w="3998871" h="1179355">
                <a:moveTo>
                  <a:pt x="0" y="0"/>
                </a:moveTo>
                <a:lnTo>
                  <a:pt x="3998871" y="0"/>
                </a:lnTo>
                <a:lnTo>
                  <a:pt x="3998871" y="1179355"/>
                </a:lnTo>
                <a:lnTo>
                  <a:pt x="0" y="1179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7828108" y="4442129"/>
            <a:ext cx="2805486" cy="1402743"/>
          </a:xfrm>
          <a:custGeom>
            <a:avLst/>
            <a:gdLst/>
            <a:ahLst/>
            <a:cxnLst/>
            <a:rect l="l" t="t" r="r" b="b"/>
            <a:pathLst>
              <a:path w="2805486" h="1402743">
                <a:moveTo>
                  <a:pt x="0" y="0"/>
                </a:moveTo>
                <a:lnTo>
                  <a:pt x="2805485" y="0"/>
                </a:lnTo>
                <a:lnTo>
                  <a:pt x="2805485" y="1402742"/>
                </a:lnTo>
                <a:lnTo>
                  <a:pt x="0" y="1402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519543" y="3231722"/>
            <a:ext cx="3823557" cy="3823557"/>
          </a:xfrm>
          <a:custGeom>
            <a:avLst/>
            <a:gdLst/>
            <a:ahLst/>
            <a:cxnLst/>
            <a:rect l="l" t="t" r="r" b="b"/>
            <a:pathLst>
              <a:path w="3823557" h="3823557">
                <a:moveTo>
                  <a:pt x="0" y="0"/>
                </a:moveTo>
                <a:lnTo>
                  <a:pt x="3823557" y="0"/>
                </a:lnTo>
                <a:lnTo>
                  <a:pt x="3823557" y="3823556"/>
                </a:lnTo>
                <a:lnTo>
                  <a:pt x="0" y="3823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568387"/>
            <a:ext cx="11301259" cy="3150226"/>
          </a:xfrm>
          <a:custGeom>
            <a:avLst/>
            <a:gdLst/>
            <a:ahLst/>
            <a:cxnLst/>
            <a:rect l="l" t="t" r="r" b="b"/>
            <a:pathLst>
              <a:path w="11301259" h="3150226">
                <a:moveTo>
                  <a:pt x="0" y="0"/>
                </a:moveTo>
                <a:lnTo>
                  <a:pt x="11301258" y="0"/>
                </a:lnTo>
                <a:lnTo>
                  <a:pt x="11301258" y="3150226"/>
                </a:lnTo>
                <a:lnTo>
                  <a:pt x="0" y="315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235102" y="628315"/>
            <a:ext cx="11226565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205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Código - Clusterização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325249"/>
            <a:ext cx="11301259" cy="5636503"/>
          </a:xfrm>
          <a:custGeom>
            <a:avLst/>
            <a:gdLst/>
            <a:ahLst/>
            <a:cxnLst/>
            <a:rect l="l" t="t" r="r" b="b"/>
            <a:pathLst>
              <a:path w="11301259" h="5636503">
                <a:moveTo>
                  <a:pt x="0" y="0"/>
                </a:moveTo>
                <a:lnTo>
                  <a:pt x="11301258" y="0"/>
                </a:lnTo>
                <a:lnTo>
                  <a:pt x="11301258" y="5636502"/>
                </a:lnTo>
                <a:lnTo>
                  <a:pt x="0" y="5636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235102" y="628315"/>
            <a:ext cx="11226565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205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Código - Avaliação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126230"/>
            <a:ext cx="18288000" cy="2034540"/>
          </a:xfrm>
          <a:custGeom>
            <a:avLst/>
            <a:gdLst/>
            <a:ahLst/>
            <a:cxnLst/>
            <a:rect l="l" t="t" r="r" b="b"/>
            <a:pathLst>
              <a:path w="18288000" h="2034540">
                <a:moveTo>
                  <a:pt x="0" y="0"/>
                </a:moveTo>
                <a:lnTo>
                  <a:pt x="18288000" y="0"/>
                </a:lnTo>
                <a:lnTo>
                  <a:pt x="18288000" y="2034540"/>
                </a:lnTo>
                <a:lnTo>
                  <a:pt x="0" y="203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235102" y="628315"/>
            <a:ext cx="11226565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205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Scores de Avaliação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4316" y="3909925"/>
            <a:ext cx="939800" cy="919295"/>
          </a:xfrm>
          <a:custGeom>
            <a:avLst/>
            <a:gdLst/>
            <a:ahLst/>
            <a:cxnLst/>
            <a:rect l="l" t="t" r="r" b="b"/>
            <a:pathLst>
              <a:path w="939800" h="919295">
                <a:moveTo>
                  <a:pt x="0" y="0"/>
                </a:moveTo>
                <a:lnTo>
                  <a:pt x="939800" y="0"/>
                </a:lnTo>
                <a:lnTo>
                  <a:pt x="939800" y="919296"/>
                </a:lnTo>
                <a:lnTo>
                  <a:pt x="0" y="91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2852636" y="3886920"/>
            <a:ext cx="1058047" cy="1058047"/>
          </a:xfrm>
          <a:custGeom>
            <a:avLst/>
            <a:gdLst/>
            <a:ahLst/>
            <a:cxnLst/>
            <a:rect l="l" t="t" r="r" b="b"/>
            <a:pathLst>
              <a:path w="1058047" h="1058047">
                <a:moveTo>
                  <a:pt x="0" y="0"/>
                </a:moveTo>
                <a:lnTo>
                  <a:pt x="1058047" y="0"/>
                </a:lnTo>
                <a:lnTo>
                  <a:pt x="1058047" y="1058047"/>
                </a:lnTo>
                <a:lnTo>
                  <a:pt x="0" y="1058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 rot="356028">
            <a:off x="-8059900" y="-4631091"/>
            <a:ext cx="11056653" cy="10842428"/>
            <a:chOff x="0" y="0"/>
            <a:chExt cx="14742205" cy="14456571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3070986" y="1448879"/>
              <a:ext cx="8885866" cy="11558813"/>
              <a:chOff x="0" y="0"/>
              <a:chExt cx="1755233" cy="228322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55233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755233" h="2283222">
                    <a:moveTo>
                      <a:pt x="0" y="0"/>
                    </a:moveTo>
                    <a:lnTo>
                      <a:pt x="1755233" y="0"/>
                    </a:lnTo>
                    <a:lnTo>
                      <a:pt x="1755233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23D54">
                    <a:alpha val="8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755233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2943839" y="1148534"/>
              <a:ext cx="7803652" cy="11558813"/>
              <a:chOff x="0" y="0"/>
              <a:chExt cx="1541462" cy="228322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3606813" y="1095277"/>
              <a:ext cx="7803652" cy="11558813"/>
              <a:chOff x="0" y="0"/>
              <a:chExt cx="1541462" cy="22832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0014889" y="-2295220"/>
            <a:ext cx="15114687" cy="17821401"/>
            <a:chOff x="0" y="0"/>
            <a:chExt cx="20152916" cy="23761868"/>
          </a:xfrm>
        </p:grpSpPr>
        <p:grpSp>
          <p:nvGrpSpPr>
            <p:cNvPr id="15" name="Group 15"/>
            <p:cNvGrpSpPr/>
            <p:nvPr/>
          </p:nvGrpSpPr>
          <p:grpSpPr>
            <a:xfrm rot="856811">
              <a:off x="5762028" y="3039171"/>
              <a:ext cx="3863496" cy="5620420"/>
              <a:chOff x="0" y="0"/>
              <a:chExt cx="3863496" cy="5620420"/>
            </a:xfrm>
          </p:grpSpPr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6"/>
              <a:srcRect l="28325" r="28325"/>
              <a:stretch>
                <a:fillRect/>
              </a:stretch>
            </p:blipFill>
            <p:spPr>
              <a:xfrm>
                <a:off x="0" y="0"/>
                <a:ext cx="3863496" cy="5620420"/>
              </a:xfrm>
              <a:prstGeom prst="rect">
                <a:avLst/>
              </a:prstGeom>
            </p:spPr>
          </p:pic>
        </p:grpSp>
        <p:grpSp>
          <p:nvGrpSpPr>
            <p:cNvPr id="17" name="Group 17"/>
            <p:cNvGrpSpPr/>
            <p:nvPr/>
          </p:nvGrpSpPr>
          <p:grpSpPr>
            <a:xfrm rot="856811">
              <a:off x="9338340" y="5264031"/>
              <a:ext cx="3863496" cy="5620420"/>
              <a:chOff x="0" y="0"/>
              <a:chExt cx="3863496" cy="5620420"/>
            </a:xfrm>
          </p:grpSpPr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7"/>
              <a:srcRect l="27100" r="27100"/>
              <a:stretch>
                <a:fillRect/>
              </a:stretch>
            </p:blipFill>
            <p:spPr>
              <a:xfrm>
                <a:off x="0" y="0"/>
                <a:ext cx="3863496" cy="5620420"/>
              </a:xfrm>
              <a:prstGeom prst="rect">
                <a:avLst/>
              </a:prstGeom>
            </p:spPr>
          </p:pic>
        </p:grpSp>
        <p:grpSp>
          <p:nvGrpSpPr>
            <p:cNvPr id="19" name="Group 19"/>
            <p:cNvGrpSpPr/>
            <p:nvPr/>
          </p:nvGrpSpPr>
          <p:grpSpPr>
            <a:xfrm rot="856811">
              <a:off x="2947096" y="14132689"/>
              <a:ext cx="3863496" cy="5620420"/>
              <a:chOff x="0" y="0"/>
              <a:chExt cx="3863496" cy="5620420"/>
            </a:xfrm>
          </p:grpSpPr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8"/>
              <a:srcRect l="30652" r="30652"/>
              <a:stretch>
                <a:fillRect/>
              </a:stretch>
            </p:blipFill>
            <p:spPr>
              <a:xfrm>
                <a:off x="0" y="0"/>
                <a:ext cx="3863496" cy="5620420"/>
              </a:xfrm>
              <a:prstGeom prst="rect">
                <a:avLst/>
              </a:prstGeom>
            </p:spPr>
          </p:pic>
        </p:grpSp>
        <p:grpSp>
          <p:nvGrpSpPr>
            <p:cNvPr id="21" name="Group 21"/>
            <p:cNvGrpSpPr/>
            <p:nvPr/>
          </p:nvGrpSpPr>
          <p:grpSpPr>
            <a:xfrm rot="856811">
              <a:off x="4340285" y="8624961"/>
              <a:ext cx="3863496" cy="5620420"/>
              <a:chOff x="0" y="0"/>
              <a:chExt cx="3863496" cy="5620420"/>
            </a:xfrm>
          </p:grpSpPr>
          <p:pic>
            <p:nvPicPr>
              <p:cNvPr id="22" name="Picture 22"/>
              <p:cNvPicPr>
                <a:picLocks noChangeAspect="1"/>
              </p:cNvPicPr>
              <p:nvPr/>
            </p:nvPicPr>
            <p:blipFill>
              <a:blip r:embed="rId9"/>
              <a:srcRect l="38528" r="38528"/>
              <a:stretch>
                <a:fillRect/>
              </a:stretch>
            </p:blipFill>
            <p:spPr>
              <a:xfrm>
                <a:off x="0" y="0"/>
                <a:ext cx="3863496" cy="5620420"/>
              </a:xfrm>
              <a:prstGeom prst="rect">
                <a:avLst/>
              </a:prstGeom>
            </p:spPr>
          </p:pic>
        </p:grpSp>
        <p:grpSp>
          <p:nvGrpSpPr>
            <p:cNvPr id="23" name="Group 23"/>
            <p:cNvGrpSpPr/>
            <p:nvPr/>
          </p:nvGrpSpPr>
          <p:grpSpPr>
            <a:xfrm rot="856811">
              <a:off x="7895471" y="10864059"/>
              <a:ext cx="3863496" cy="5620420"/>
              <a:chOff x="0" y="0"/>
              <a:chExt cx="3863496" cy="5620420"/>
            </a:xfrm>
          </p:grpSpPr>
          <p:pic>
            <p:nvPicPr>
              <p:cNvPr id="24" name="Picture 24"/>
              <p:cNvPicPr>
                <a:picLocks noChangeAspect="1"/>
              </p:cNvPicPr>
              <p:nvPr/>
            </p:nvPicPr>
            <p:blipFill>
              <a:blip r:embed="rId10"/>
              <a:srcRect l="57025" r="13502"/>
              <a:stretch>
                <a:fillRect/>
              </a:stretch>
            </p:blipFill>
            <p:spPr>
              <a:xfrm>
                <a:off x="0" y="0"/>
                <a:ext cx="3863496" cy="5620420"/>
              </a:xfrm>
              <a:prstGeom prst="rect">
                <a:avLst/>
              </a:prstGeom>
            </p:spPr>
          </p:pic>
        </p:grpSp>
        <p:grpSp>
          <p:nvGrpSpPr>
            <p:cNvPr id="25" name="Group 25"/>
            <p:cNvGrpSpPr/>
            <p:nvPr/>
          </p:nvGrpSpPr>
          <p:grpSpPr>
            <a:xfrm rot="-4458227">
              <a:off x="-572560" y="17130662"/>
              <a:ext cx="6526376" cy="277043"/>
              <a:chOff x="0" y="0"/>
              <a:chExt cx="1755233" cy="7450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755233" cy="74509"/>
              </a:xfrm>
              <a:custGeom>
                <a:avLst/>
                <a:gdLst/>
                <a:ahLst/>
                <a:cxnLst/>
                <a:rect l="l" t="t" r="r" b="b"/>
                <a:pathLst>
                  <a:path w="1755233" h="74509">
                    <a:moveTo>
                      <a:pt x="0" y="0"/>
                    </a:moveTo>
                    <a:lnTo>
                      <a:pt x="1755233" y="0"/>
                    </a:lnTo>
                    <a:lnTo>
                      <a:pt x="1755233" y="74509"/>
                    </a:lnTo>
                    <a:lnTo>
                      <a:pt x="0" y="74509"/>
                    </a:lnTo>
                    <a:close/>
                  </a:path>
                </a:pathLst>
              </a:custGeom>
              <a:solidFill>
                <a:srgbClr val="023D54">
                  <a:alpha val="8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755233" cy="112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4504389">
              <a:off x="2881520" y="4201349"/>
              <a:ext cx="6526376" cy="277043"/>
              <a:chOff x="0" y="0"/>
              <a:chExt cx="1755233" cy="7450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55233" cy="74509"/>
              </a:xfrm>
              <a:custGeom>
                <a:avLst/>
                <a:gdLst/>
                <a:ahLst/>
                <a:cxnLst/>
                <a:rect l="l" t="t" r="r" b="b"/>
                <a:pathLst>
                  <a:path w="1755233" h="74509">
                    <a:moveTo>
                      <a:pt x="0" y="0"/>
                    </a:moveTo>
                    <a:lnTo>
                      <a:pt x="1755233" y="0"/>
                    </a:lnTo>
                    <a:lnTo>
                      <a:pt x="1755233" y="74509"/>
                    </a:lnTo>
                    <a:lnTo>
                      <a:pt x="0" y="74509"/>
                    </a:lnTo>
                    <a:close/>
                  </a:path>
                </a:pathLst>
              </a:custGeom>
              <a:solidFill>
                <a:srgbClr val="023D54">
                  <a:alpha val="8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755233" cy="112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4474540">
              <a:off x="-8485204" y="11399448"/>
              <a:ext cx="24384000" cy="962973"/>
            </a:xfrm>
            <a:custGeom>
              <a:avLst/>
              <a:gdLst/>
              <a:ahLst/>
              <a:cxnLst/>
              <a:rect l="l" t="t" r="r" b="b"/>
              <a:pathLst>
                <a:path w="24384000" h="962973">
                  <a:moveTo>
                    <a:pt x="0" y="0"/>
                  </a:moveTo>
                  <a:lnTo>
                    <a:pt x="24384000" y="0"/>
                  </a:lnTo>
                  <a:lnTo>
                    <a:pt x="24384000" y="962972"/>
                  </a:lnTo>
                  <a:lnTo>
                    <a:pt x="0" y="962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50000"/>
              </a:blip>
              <a:stretch>
                <a:fillRect l="-2804" t="-6550" r="-2804" b="-421603"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2" name="Group 32"/>
            <p:cNvGrpSpPr/>
            <p:nvPr/>
          </p:nvGrpSpPr>
          <p:grpSpPr>
            <a:xfrm rot="-2700000">
              <a:off x="8742451" y="4031163"/>
              <a:ext cx="7803652" cy="11558813"/>
              <a:chOff x="0" y="0"/>
              <a:chExt cx="1541462" cy="22832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2700000">
              <a:off x="9405425" y="3977906"/>
              <a:ext cx="7803652" cy="11558813"/>
              <a:chOff x="0" y="0"/>
              <a:chExt cx="1541462" cy="22832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737465">
            <a:off x="-4077467" y="7478305"/>
            <a:ext cx="10842428" cy="10990555"/>
            <a:chOff x="0" y="0"/>
            <a:chExt cx="14456571" cy="14654073"/>
          </a:xfrm>
        </p:grpSpPr>
        <p:grpSp>
          <p:nvGrpSpPr>
            <p:cNvPr id="39" name="Group 39"/>
            <p:cNvGrpSpPr/>
            <p:nvPr/>
          </p:nvGrpSpPr>
          <p:grpSpPr>
            <a:xfrm rot="-2700000">
              <a:off x="2785352" y="1448879"/>
              <a:ext cx="8885866" cy="11558813"/>
              <a:chOff x="0" y="0"/>
              <a:chExt cx="1755233" cy="2283222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755233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755233" h="2283222">
                    <a:moveTo>
                      <a:pt x="0" y="0"/>
                    </a:moveTo>
                    <a:lnTo>
                      <a:pt x="1755233" y="0"/>
                    </a:lnTo>
                    <a:lnTo>
                      <a:pt x="1755233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23D54">
                    <a:alpha val="8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1755233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-2700000">
              <a:off x="3709080" y="1523459"/>
              <a:ext cx="7803652" cy="11558813"/>
              <a:chOff x="0" y="0"/>
              <a:chExt cx="1541462" cy="22832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-2700000">
              <a:off x="3709080" y="2029002"/>
              <a:ext cx="7803652" cy="11558813"/>
              <a:chOff x="0" y="0"/>
              <a:chExt cx="1541462" cy="228322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4028693" y="628198"/>
            <a:ext cx="880887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Objetivo do Projeto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193502" y="3530600"/>
            <a:ext cx="9477305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23D54"/>
                </a:solidFill>
                <a:latin typeface="Canva Sans"/>
                <a:ea typeface="Canva Sans"/>
                <a:cs typeface="Canva Sans"/>
                <a:sym typeface="Canva Sans"/>
              </a:rPr>
              <a:t>Desenvolver um modelo de clusterização robusto e explicável para segmentar a base de clientes da TOTVS, integrando a análise da jornada do cliente em cada segmento.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292369" y="2770530"/>
            <a:ext cx="3974230" cy="51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sz="3036" b="1">
                <a:solidFill>
                  <a:srgbClr val="023D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 Principal: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292369" y="5086350"/>
            <a:ext cx="4391129" cy="51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sz="3036" b="1">
                <a:solidFill>
                  <a:srgbClr val="023D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 Secundários: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2774407" y="5914087"/>
            <a:ext cx="9896400" cy="3388486"/>
            <a:chOff x="0" y="0"/>
            <a:chExt cx="13195200" cy="4517982"/>
          </a:xfrm>
        </p:grpSpPr>
        <p:sp>
          <p:nvSpPr>
            <p:cNvPr id="53" name="TextBox 53"/>
            <p:cNvSpPr txBox="1"/>
            <p:nvPr/>
          </p:nvSpPr>
          <p:spPr>
            <a:xfrm>
              <a:off x="89146" y="-47625"/>
              <a:ext cx="12560312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Identificar grupos de clientes com perfis, comportamentos e necessidades semelhantes.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89146" y="1167342"/>
              <a:ext cx="13106055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Mapear e entender as diferentes jornadas que cada cluster percorre, do primeiro contato ao pós-venda.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2382816"/>
              <a:ext cx="11649437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Fornecer uma ferramenta visual e intuitiva (dashboard) que permita à TOTVS entender as características e as jornadas de cada cluster.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89146" y="3598290"/>
              <a:ext cx="10625798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23D54"/>
                  </a:solidFill>
                  <a:latin typeface="Jannah"/>
                  <a:ea typeface="Jannah"/>
                  <a:cs typeface="Jannah"/>
                  <a:sym typeface="Jannah"/>
                </a:rPr>
                <a:t>Transformar dados brutos em insights acionáveis que suportem decisões estratégicas.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9161" y="2361744"/>
            <a:ext cx="11269679" cy="5563512"/>
          </a:xfrm>
          <a:custGeom>
            <a:avLst/>
            <a:gdLst/>
            <a:ahLst/>
            <a:cxnLst/>
            <a:rect l="l" t="t" r="r" b="b"/>
            <a:pathLst>
              <a:path w="11269679" h="5563512">
                <a:moveTo>
                  <a:pt x="0" y="0"/>
                </a:moveTo>
                <a:lnTo>
                  <a:pt x="11269678" y="0"/>
                </a:lnTo>
                <a:lnTo>
                  <a:pt x="11269678" y="5563512"/>
                </a:lnTo>
                <a:lnTo>
                  <a:pt x="0" y="556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235102" y="628315"/>
            <a:ext cx="11226565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205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Valor Total dos Contratos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9161" y="2361744"/>
            <a:ext cx="11269679" cy="5563512"/>
          </a:xfrm>
          <a:custGeom>
            <a:avLst/>
            <a:gdLst/>
            <a:ahLst/>
            <a:cxnLst/>
            <a:rect l="l" t="t" r="r" b="b"/>
            <a:pathLst>
              <a:path w="11269679" h="5563512">
                <a:moveTo>
                  <a:pt x="0" y="0"/>
                </a:moveTo>
                <a:lnTo>
                  <a:pt x="11269678" y="0"/>
                </a:lnTo>
                <a:lnTo>
                  <a:pt x="11269678" y="5563512"/>
                </a:lnTo>
                <a:lnTo>
                  <a:pt x="0" y="556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631901" y="445517"/>
            <a:ext cx="13024198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205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Média do Valor Total dos Contratos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9161" y="2361744"/>
            <a:ext cx="11269679" cy="5563512"/>
          </a:xfrm>
          <a:custGeom>
            <a:avLst/>
            <a:gdLst/>
            <a:ahLst/>
            <a:cxnLst/>
            <a:rect l="l" t="t" r="r" b="b"/>
            <a:pathLst>
              <a:path w="11269679" h="5563512">
                <a:moveTo>
                  <a:pt x="0" y="0"/>
                </a:moveTo>
                <a:lnTo>
                  <a:pt x="11269678" y="0"/>
                </a:lnTo>
                <a:lnTo>
                  <a:pt x="11269678" y="5563512"/>
                </a:lnTo>
                <a:lnTo>
                  <a:pt x="0" y="556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235102" y="628315"/>
            <a:ext cx="11226565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205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Tempo de Relacionamento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7105929" y="-3101584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20341" y="6776030"/>
            <a:ext cx="10842428" cy="11380659"/>
            <a:chOff x="0" y="0"/>
            <a:chExt cx="14456571" cy="15174212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2785352" y="1448879"/>
              <a:ext cx="8885866" cy="11558813"/>
              <a:chOff x="0" y="0"/>
              <a:chExt cx="1755233" cy="228322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55233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755233" h="2283222">
                    <a:moveTo>
                      <a:pt x="0" y="0"/>
                    </a:moveTo>
                    <a:lnTo>
                      <a:pt x="1755233" y="0"/>
                    </a:lnTo>
                    <a:lnTo>
                      <a:pt x="1755233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23D54">
                    <a:alpha val="8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55233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3709080" y="2549141"/>
              <a:ext cx="7803652" cy="11558813"/>
              <a:chOff x="0" y="0"/>
              <a:chExt cx="1541462" cy="228322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2700000">
              <a:off x="3709080" y="1455940"/>
              <a:ext cx="7803652" cy="11558813"/>
              <a:chOff x="0" y="0"/>
              <a:chExt cx="1541462" cy="22832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6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2700000">
              <a:off x="3709080" y="2068132"/>
              <a:ext cx="7803652" cy="11558813"/>
              <a:chOff x="0" y="0"/>
              <a:chExt cx="1541462" cy="22832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8430320" y="6195595"/>
            <a:ext cx="8888426" cy="2346061"/>
            <a:chOff x="0" y="0"/>
            <a:chExt cx="2028434" cy="5353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28434" cy="535396"/>
            </a:xfrm>
            <a:custGeom>
              <a:avLst/>
              <a:gdLst/>
              <a:ahLst/>
              <a:cxnLst/>
              <a:rect l="l" t="t" r="r" b="b"/>
              <a:pathLst>
                <a:path w="2028434" h="535396">
                  <a:moveTo>
                    <a:pt x="0" y="0"/>
                  </a:moveTo>
                  <a:lnTo>
                    <a:pt x="2028434" y="0"/>
                  </a:lnTo>
                  <a:lnTo>
                    <a:pt x="2028434" y="535396"/>
                  </a:lnTo>
                  <a:lnTo>
                    <a:pt x="0" y="53539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28434" cy="573496"/>
            </a:xfrm>
            <a:prstGeom prst="rect">
              <a:avLst/>
            </a:prstGeom>
          </p:spPr>
          <p:txBody>
            <a:bodyPr lIns="58628" tIns="58628" rIns="58628" bIns="5862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816403" y="6592852"/>
            <a:ext cx="8502342" cy="152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2330" b="1">
                <a:solidFill>
                  <a:srgbClr val="545454"/>
                </a:solidFill>
                <a:latin typeface="Jannah Medium"/>
                <a:ea typeface="Jannah Medium"/>
                <a:cs typeface="Jannah Medium"/>
                <a:sym typeface="Jannah Medium"/>
              </a:rPr>
              <a:t>Limpeza e Tratamento de Dados: </a:t>
            </a:r>
            <a:r>
              <a:rPr lang="en-US" sz="233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 grande quantidade de dados ausentes foi um desafio. Embora a imputação de dados não fosse viável, a análise das colunas disponíveis nos deu insights sobre o comportamento do cliente.</a:t>
            </a:r>
          </a:p>
        </p:txBody>
      </p:sp>
      <p:sp>
        <p:nvSpPr>
          <p:cNvPr id="22" name="Freeform 22"/>
          <p:cNvSpPr/>
          <p:nvPr/>
        </p:nvSpPr>
        <p:spPr>
          <a:xfrm>
            <a:off x="9525" y="-1354405"/>
            <a:ext cx="6821631" cy="6930214"/>
          </a:xfrm>
          <a:custGeom>
            <a:avLst/>
            <a:gdLst/>
            <a:ahLst/>
            <a:cxnLst/>
            <a:rect l="l" t="t" r="r" b="b"/>
            <a:pathLst>
              <a:path w="6821631" h="6930214">
                <a:moveTo>
                  <a:pt x="0" y="0"/>
                </a:moveTo>
                <a:lnTo>
                  <a:pt x="6821631" y="0"/>
                </a:lnTo>
                <a:lnTo>
                  <a:pt x="6821631" y="6930213"/>
                </a:lnTo>
                <a:lnTo>
                  <a:pt x="0" y="693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674" r="-24157" b="-2187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9525" y="5808713"/>
            <a:ext cx="6821631" cy="5102690"/>
          </a:xfrm>
          <a:custGeom>
            <a:avLst/>
            <a:gdLst/>
            <a:ahLst/>
            <a:cxnLst/>
            <a:rect l="l" t="t" r="r" b="b"/>
            <a:pathLst>
              <a:path w="6821631" h="5102690">
                <a:moveTo>
                  <a:pt x="0" y="0"/>
                </a:moveTo>
                <a:lnTo>
                  <a:pt x="6821631" y="0"/>
                </a:lnTo>
                <a:lnTo>
                  <a:pt x="6821631" y="5102690"/>
                </a:lnTo>
                <a:lnTo>
                  <a:pt x="0" y="5102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6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7518842" y="445517"/>
            <a:ext cx="7498073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7"/>
              </a:lnSpc>
              <a:spcBef>
                <a:spcPct val="0"/>
              </a:spcBef>
            </a:pPr>
            <a:r>
              <a:rPr lang="en-US" sz="6205" u="none" strike="noStrike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Proposta de Solução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430320" y="3122568"/>
            <a:ext cx="8888426" cy="2161249"/>
            <a:chOff x="0" y="0"/>
            <a:chExt cx="11851234" cy="288166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851234" cy="2881666"/>
              <a:chOff x="0" y="0"/>
              <a:chExt cx="2088291" cy="5077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088291" cy="507775"/>
              </a:xfrm>
              <a:custGeom>
                <a:avLst/>
                <a:gdLst/>
                <a:ahLst/>
                <a:cxnLst/>
                <a:rect l="l" t="t" r="r" b="b"/>
                <a:pathLst>
                  <a:path w="2088291" h="507775">
                    <a:moveTo>
                      <a:pt x="0" y="0"/>
                    </a:moveTo>
                    <a:lnTo>
                      <a:pt x="2088291" y="0"/>
                    </a:lnTo>
                    <a:lnTo>
                      <a:pt x="2088291" y="507775"/>
                    </a:lnTo>
                    <a:lnTo>
                      <a:pt x="0" y="507775"/>
                    </a:lnTo>
                    <a:close/>
                  </a:path>
                </a:pathLst>
              </a:custGeom>
              <a:solidFill>
                <a:srgbClr val="EEEEEE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2088291" cy="545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502628" y="159409"/>
              <a:ext cx="11011515" cy="2466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3"/>
                </a:lnSpc>
              </a:pPr>
              <a:r>
                <a:rPr lang="en-US" sz="2264" b="1">
                  <a:solidFill>
                    <a:srgbClr val="545454"/>
                  </a:solidFill>
                  <a:latin typeface="Jannah Medium"/>
                  <a:ea typeface="Jannah Medium"/>
                  <a:cs typeface="Jannah Medium"/>
                  <a:sym typeface="Jannah Medium"/>
                </a:rPr>
                <a:t>Fontes de Dados:</a:t>
              </a:r>
            </a:p>
            <a:p>
              <a:pPr algn="l">
                <a:lnSpc>
                  <a:spcPts val="2943"/>
                </a:lnSpc>
              </a:pPr>
              <a:r>
                <a:rPr lang="en-US" sz="2264">
                  <a:solidFill>
                    <a:srgbClr val="545454"/>
                  </a:solidFill>
                  <a:latin typeface="Jannah"/>
                  <a:ea typeface="Jannah"/>
                  <a:cs typeface="Jannah"/>
                  <a:sym typeface="Jannah"/>
                </a:rPr>
                <a:t>Partimos do dataset dados_clientes da TOTVS e realizamos um left merge com outros datasets para enriquecer a base. A análise de dados de telemetria, NPS e histórico, mesmo que escassos, foi crucial para a nossa compreensão da jornada do cliente.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 rot="-2700000">
            <a:off x="17511759" y="-2814619"/>
            <a:ext cx="5852739" cy="8669109"/>
            <a:chOff x="0" y="0"/>
            <a:chExt cx="1541462" cy="22832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6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7733604" y="1932251"/>
            <a:ext cx="2858195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u="sng" dirty="0" err="1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Abordagem</a:t>
            </a:r>
            <a:endParaRPr lang="en-US" sz="3999" u="sng" dirty="0">
              <a:solidFill>
                <a:srgbClr val="023D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7105929" y="-3101584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20341" y="6776030"/>
            <a:ext cx="10842428" cy="11380659"/>
            <a:chOff x="0" y="0"/>
            <a:chExt cx="14456571" cy="15174212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2785352" y="1448879"/>
              <a:ext cx="8885866" cy="11558813"/>
              <a:chOff x="0" y="0"/>
              <a:chExt cx="1755233" cy="228322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55233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755233" h="2283222">
                    <a:moveTo>
                      <a:pt x="0" y="0"/>
                    </a:moveTo>
                    <a:lnTo>
                      <a:pt x="1755233" y="0"/>
                    </a:lnTo>
                    <a:lnTo>
                      <a:pt x="1755233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23D54">
                    <a:alpha val="8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55233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3709080" y="2549141"/>
              <a:ext cx="7803652" cy="11558813"/>
              <a:chOff x="0" y="0"/>
              <a:chExt cx="1541462" cy="228322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2700000">
              <a:off x="3709080" y="1455940"/>
              <a:ext cx="7803652" cy="11558813"/>
              <a:chOff x="0" y="0"/>
              <a:chExt cx="1541462" cy="22832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6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2700000">
              <a:off x="3709080" y="1943062"/>
              <a:ext cx="7803652" cy="11558813"/>
              <a:chOff x="0" y="0"/>
              <a:chExt cx="1541462" cy="22832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9525" y="-1354405"/>
            <a:ext cx="6821631" cy="6930214"/>
          </a:xfrm>
          <a:custGeom>
            <a:avLst/>
            <a:gdLst/>
            <a:ahLst/>
            <a:cxnLst/>
            <a:rect l="l" t="t" r="r" b="b"/>
            <a:pathLst>
              <a:path w="6821631" h="6930214">
                <a:moveTo>
                  <a:pt x="0" y="0"/>
                </a:moveTo>
                <a:lnTo>
                  <a:pt x="6821631" y="0"/>
                </a:lnTo>
                <a:lnTo>
                  <a:pt x="6821631" y="6930213"/>
                </a:lnTo>
                <a:lnTo>
                  <a:pt x="0" y="693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674" r="-24157" b="-2187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9525" y="5808713"/>
            <a:ext cx="6821631" cy="5102690"/>
          </a:xfrm>
          <a:custGeom>
            <a:avLst/>
            <a:gdLst/>
            <a:ahLst/>
            <a:cxnLst/>
            <a:rect l="l" t="t" r="r" b="b"/>
            <a:pathLst>
              <a:path w="6821631" h="5102690">
                <a:moveTo>
                  <a:pt x="0" y="0"/>
                </a:moveTo>
                <a:lnTo>
                  <a:pt x="6821631" y="0"/>
                </a:lnTo>
                <a:lnTo>
                  <a:pt x="6821631" y="5102690"/>
                </a:lnTo>
                <a:lnTo>
                  <a:pt x="0" y="5102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6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8524030" y="3576036"/>
            <a:ext cx="8735270" cy="5492238"/>
            <a:chOff x="0" y="0"/>
            <a:chExt cx="11647027" cy="732298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6244387"/>
              <a:ext cx="11647027" cy="1078597"/>
              <a:chOff x="0" y="0"/>
              <a:chExt cx="2088291" cy="19339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88291" cy="193391"/>
              </a:xfrm>
              <a:custGeom>
                <a:avLst/>
                <a:gdLst/>
                <a:ahLst/>
                <a:cxnLst/>
                <a:rect l="l" t="t" r="r" b="b"/>
                <a:pathLst>
                  <a:path w="2088291" h="193391">
                    <a:moveTo>
                      <a:pt x="0" y="0"/>
                    </a:moveTo>
                    <a:lnTo>
                      <a:pt x="2088291" y="0"/>
                    </a:lnTo>
                    <a:lnTo>
                      <a:pt x="2088291" y="193391"/>
                    </a:lnTo>
                    <a:lnTo>
                      <a:pt x="0" y="193391"/>
                    </a:lnTo>
                    <a:close/>
                  </a:path>
                </a:pathLst>
              </a:custGeom>
              <a:solidFill>
                <a:srgbClr val="EEEEEE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2088291" cy="2219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93967" y="6538623"/>
              <a:ext cx="10821778" cy="47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2"/>
                </a:lnSpc>
              </a:pPr>
              <a:r>
                <a:rPr lang="en-US" sz="2224" b="1">
                  <a:solidFill>
                    <a:srgbClr val="545454"/>
                  </a:solidFill>
                  <a:latin typeface="Jannah Medium"/>
                  <a:ea typeface="Jannah Medium"/>
                  <a:cs typeface="Jannah Medium"/>
                  <a:sym typeface="Jannah Medium"/>
                </a:rPr>
                <a:t>Método de Inicialização: </a:t>
              </a:r>
              <a:r>
                <a:rPr lang="en-US" sz="2224">
                  <a:solidFill>
                    <a:srgbClr val="545454"/>
                  </a:solidFill>
                  <a:latin typeface="Jannah"/>
                  <a:ea typeface="Jannah"/>
                  <a:cs typeface="Jannah"/>
                  <a:sym typeface="Jannah"/>
                </a:rPr>
                <a:t>"Cao".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0"/>
              <a:ext cx="11647027" cy="1704733"/>
              <a:chOff x="0" y="0"/>
              <a:chExt cx="2088291" cy="30565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088291" cy="305656"/>
              </a:xfrm>
              <a:custGeom>
                <a:avLst/>
                <a:gdLst/>
                <a:ahLst/>
                <a:cxnLst/>
                <a:rect l="l" t="t" r="r" b="b"/>
                <a:pathLst>
                  <a:path w="2088291" h="305656">
                    <a:moveTo>
                      <a:pt x="0" y="0"/>
                    </a:moveTo>
                    <a:lnTo>
                      <a:pt x="2088291" y="0"/>
                    </a:lnTo>
                    <a:lnTo>
                      <a:pt x="2088291" y="305656"/>
                    </a:lnTo>
                    <a:lnTo>
                      <a:pt x="0" y="305656"/>
                    </a:lnTo>
                    <a:close/>
                  </a:path>
                </a:pathLst>
              </a:custGeom>
              <a:solidFill>
                <a:srgbClr val="EEEEEE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2088291" cy="334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493967" y="362458"/>
              <a:ext cx="10821778" cy="960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3"/>
                </a:lnSpc>
              </a:pPr>
              <a:r>
                <a:rPr lang="en-US" sz="2225" b="1">
                  <a:solidFill>
                    <a:srgbClr val="545454"/>
                  </a:solidFill>
                  <a:latin typeface="Jannah Medium"/>
                  <a:ea typeface="Jannah Medium"/>
                  <a:cs typeface="Jannah Medium"/>
                  <a:sym typeface="Jannah Medium"/>
                </a:rPr>
                <a:t>Algoritmos Testados: </a:t>
              </a:r>
              <a:r>
                <a:rPr lang="en-US" sz="2225">
                  <a:solidFill>
                    <a:srgbClr val="545454"/>
                  </a:solidFill>
                  <a:latin typeface="Jannah"/>
                  <a:ea typeface="Jannah"/>
                  <a:cs typeface="Jannah"/>
                  <a:sym typeface="Jannah"/>
                </a:rPr>
                <a:t>K-Means (resultados insatisfatórios) e </a:t>
              </a:r>
            </a:p>
            <a:p>
              <a:pPr algn="l">
                <a:lnSpc>
                  <a:spcPts val="2893"/>
                </a:lnSpc>
              </a:pPr>
              <a:r>
                <a:rPr lang="en-US" sz="2225">
                  <a:solidFill>
                    <a:srgbClr val="545454"/>
                  </a:solidFill>
                  <a:latin typeface="Jannah"/>
                  <a:ea typeface="Jannah"/>
                  <a:cs typeface="Jannah"/>
                  <a:sym typeface="Jannah"/>
                </a:rPr>
                <a:t>K-Prototypes.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2551216"/>
              <a:ext cx="11647027" cy="2846688"/>
              <a:chOff x="0" y="0"/>
              <a:chExt cx="2088291" cy="51040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088291" cy="510406"/>
              </a:xfrm>
              <a:custGeom>
                <a:avLst/>
                <a:gdLst/>
                <a:ahLst/>
                <a:cxnLst/>
                <a:rect l="l" t="t" r="r" b="b"/>
                <a:pathLst>
                  <a:path w="2088291" h="510406">
                    <a:moveTo>
                      <a:pt x="0" y="0"/>
                    </a:moveTo>
                    <a:lnTo>
                      <a:pt x="2088291" y="0"/>
                    </a:lnTo>
                    <a:lnTo>
                      <a:pt x="2088291" y="510406"/>
                    </a:lnTo>
                    <a:lnTo>
                      <a:pt x="0" y="510406"/>
                    </a:lnTo>
                    <a:close/>
                  </a:path>
                </a:pathLst>
              </a:custGeom>
              <a:solidFill>
                <a:srgbClr val="EEEEEE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2088291" cy="5389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93967" y="2994950"/>
              <a:ext cx="10821778" cy="1940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93"/>
                </a:lnSpc>
              </a:pPr>
              <a:r>
                <a:rPr lang="en-US" sz="2225" b="1">
                  <a:solidFill>
                    <a:srgbClr val="545454"/>
                  </a:solidFill>
                  <a:latin typeface="Jannah Medium"/>
                  <a:ea typeface="Jannah Medium"/>
                  <a:cs typeface="Jannah Medium"/>
                  <a:sym typeface="Jannah Medium"/>
                </a:rPr>
                <a:t>Por que K-Prototypes? </a:t>
              </a:r>
              <a:r>
                <a:rPr lang="en-US" sz="2225">
                  <a:solidFill>
                    <a:srgbClr val="545454"/>
                  </a:solidFill>
                  <a:latin typeface="Jannah"/>
                  <a:ea typeface="Jannah"/>
                  <a:cs typeface="Jannah"/>
                  <a:sym typeface="Jannah"/>
                </a:rPr>
                <a:t>Este algoritmo nos permitiu trabalhar com dados numéricos e categóricos simultaneamente, o que foi essencial para clusterizar clientes com base em suas características e em dados que refletem sua jornada.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 rot="-2700000">
            <a:off x="17511759" y="-2814619"/>
            <a:ext cx="5852739" cy="8669109"/>
            <a:chOff x="0" y="0"/>
            <a:chExt cx="1541462" cy="228322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6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726724" y="2117881"/>
            <a:ext cx="66815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u="sng" strike="noStrike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Metodologia de Clusterização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18842" y="445517"/>
            <a:ext cx="7498073" cy="105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7"/>
              </a:lnSpc>
              <a:spcBef>
                <a:spcPct val="0"/>
              </a:spcBef>
            </a:pPr>
            <a:r>
              <a:rPr lang="en-US" sz="6205" u="none" strike="noStrike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Proposta de Solução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19650" y="-21441"/>
            <a:ext cx="10765728" cy="10308441"/>
            <a:chOff x="0" y="0"/>
            <a:chExt cx="14354304" cy="13744588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2943839" y="1119516"/>
              <a:ext cx="7803652" cy="11558813"/>
              <a:chOff x="0" y="0"/>
              <a:chExt cx="1541462" cy="22832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3606813" y="1066259"/>
              <a:ext cx="7803652" cy="11558813"/>
              <a:chOff x="0" y="0"/>
              <a:chExt cx="1541462" cy="228322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541462" cy="2283222"/>
              </a:xfrm>
              <a:custGeom>
                <a:avLst/>
                <a:gdLst/>
                <a:ahLst/>
                <a:cxnLst/>
                <a:rect l="l" t="t" r="r" b="b"/>
                <a:pathLst>
                  <a:path w="1541462" h="2283222">
                    <a:moveTo>
                      <a:pt x="0" y="0"/>
                    </a:moveTo>
                    <a:lnTo>
                      <a:pt x="1541462" y="0"/>
                    </a:lnTo>
                    <a:lnTo>
                      <a:pt x="1541462" y="2283222"/>
                    </a:lnTo>
                    <a:lnTo>
                      <a:pt x="0" y="2283222"/>
                    </a:lnTo>
                    <a:close/>
                  </a:path>
                </a:pathLst>
              </a:custGeom>
              <a:solidFill>
                <a:srgbClr val="023D54">
                  <a:alpha val="4000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541462" cy="23213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73909" cy="5540679"/>
            </a:xfrm>
            <a:custGeom>
              <a:avLst/>
              <a:gdLst/>
              <a:ahLst/>
              <a:cxnLst/>
              <a:rect l="l" t="t" r="r" b="b"/>
              <a:pathLst>
                <a:path w="2473909" h="554067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473909" cy="557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8100000">
            <a:off x="-2544752" y="7355436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-8100000" flipV="1">
            <a:off x="6802116" y="2714655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1028700" y="2662536"/>
            <a:ext cx="3273414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Métricas de avaliação: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26533" y="7863423"/>
            <a:ext cx="237105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Decisão Final: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5648" y="490322"/>
            <a:ext cx="9052951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40"/>
              </a:lnSpc>
            </a:pPr>
            <a:r>
              <a:rPr lang="en-US" sz="5100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Proposta de Solução: Análise e Definição de Clusters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4988" y="3271892"/>
            <a:ext cx="939141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b="1">
                <a:solidFill>
                  <a:srgbClr val="545454"/>
                </a:solidFill>
                <a:latin typeface="Jannah Medium"/>
                <a:ea typeface="Jannah Medium"/>
                <a:cs typeface="Jannah Medium"/>
                <a:sym typeface="Jannah Medium"/>
              </a:rPr>
              <a:t>Silhouette Score:</a:t>
            </a:r>
            <a:r>
              <a:rPr lang="en-US" sz="2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Quanto maior, melhor. Mede a coesão e separação dos clusters.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94988" y="3934949"/>
            <a:ext cx="10485779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b="1" dirty="0">
                <a:solidFill>
                  <a:srgbClr val="545454"/>
                </a:solidFill>
                <a:latin typeface="Jannah Medium"/>
                <a:ea typeface="Jannah Medium"/>
                <a:cs typeface="Jannah Medium"/>
                <a:sym typeface="Jannah Medium"/>
              </a:rPr>
              <a:t>Davies-Bouldin Score: 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Quanto </a:t>
            </a:r>
            <a:r>
              <a:rPr lang="en-US" sz="2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menor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, </a:t>
            </a:r>
            <a:r>
              <a:rPr lang="en-US" sz="2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melhor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 Mede a </a:t>
            </a:r>
            <a:r>
              <a:rPr lang="en-US" sz="2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similaridade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média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entre </a:t>
            </a:r>
            <a:r>
              <a:rPr lang="en-US" sz="2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os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clusters.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00976" y="5930243"/>
            <a:ext cx="10634026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 clusterização com </a:t>
            </a:r>
            <a:r>
              <a:rPr lang="en-US" sz="2000" b="1">
                <a:solidFill>
                  <a:srgbClr val="545454"/>
                </a:solidFill>
                <a:latin typeface="Jannah Medium"/>
                <a:ea typeface="Jannah Medium"/>
                <a:cs typeface="Jannah Medium"/>
                <a:sym typeface="Jannah Medium"/>
              </a:rPr>
              <a:t>3 clusters </a:t>
            </a:r>
            <a:r>
              <a:rPr lang="en-US" sz="2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obteve as melhores avaliações em todas as métricas, mas consideramos a segmentação muito ampla para uma análise detalhada da jornada do cliente.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94988" y="4528525"/>
            <a:ext cx="10659515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b="1" dirty="0" err="1">
                <a:solidFill>
                  <a:srgbClr val="545454"/>
                </a:solidFill>
                <a:latin typeface="Jannah Medium"/>
                <a:ea typeface="Jannah Medium"/>
                <a:cs typeface="Jannah Medium"/>
                <a:sym typeface="Jannah Medium"/>
              </a:rPr>
              <a:t>Calinski-Harabasz</a:t>
            </a:r>
            <a:r>
              <a:rPr lang="en-US" sz="2000" b="1" dirty="0">
                <a:solidFill>
                  <a:srgbClr val="5454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Score: 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Quanto </a:t>
            </a:r>
            <a:r>
              <a:rPr lang="en-US" sz="2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maior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, </a:t>
            </a:r>
            <a:r>
              <a:rPr lang="en-US" sz="2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melhor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 Avalia a </a:t>
            </a:r>
            <a:r>
              <a:rPr lang="en-US" sz="2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dispersão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inter-cluster e a </a:t>
            </a:r>
            <a:r>
              <a:rPr lang="en-US" sz="2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coesão</a:t>
            </a:r>
            <a:r>
              <a:rPr lang="en-US" sz="2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intra-cluster.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42589" y="5341598"/>
            <a:ext cx="3846651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23D54"/>
                </a:solidFill>
                <a:latin typeface="Jannah"/>
                <a:ea typeface="Jannah"/>
                <a:cs typeface="Jannah"/>
                <a:sym typeface="Jannah"/>
              </a:rPr>
              <a:t>Resultados da Avaliação: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80411" y="6714467"/>
            <a:ext cx="10818200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 opção com </a:t>
            </a:r>
            <a:r>
              <a:rPr lang="en-US" sz="2000" b="1" u="none" strike="noStrike">
                <a:solidFill>
                  <a:srgbClr val="545454"/>
                </a:solidFill>
                <a:latin typeface="Jannah Medium"/>
                <a:ea typeface="Jannah Medium"/>
                <a:cs typeface="Jannah Medium"/>
                <a:sym typeface="Jannah Medium"/>
              </a:rPr>
              <a:t>5 clusters</a:t>
            </a:r>
            <a:r>
              <a:rPr lang="en-US" sz="2000" u="none" strike="noStrike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apresentou um equilíbrio entre a qualidade das métricas e a utilidade prática para o negócio, sendo superior à opção de 6 clusters.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12058" y="8607425"/>
            <a:ext cx="10818200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Adotamos </a:t>
            </a:r>
            <a:r>
              <a:rPr lang="en-US" sz="2000" b="1" u="none" strike="noStrike">
                <a:solidFill>
                  <a:srgbClr val="545454"/>
                </a:solidFill>
                <a:latin typeface="Jannah Medium"/>
                <a:ea typeface="Jannah Medium"/>
                <a:cs typeface="Jannah Medium"/>
                <a:sym typeface="Jannah Medium"/>
              </a:rPr>
              <a:t>5 clusters</a:t>
            </a:r>
            <a:r>
              <a:rPr lang="en-US" sz="2000" u="none" strike="noStrike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para oferecer uma segmentação mais granular, o que nos permitiu mapear e analisar as jornadas de cliente de forma mais significativa para cada grupo.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743" y="0"/>
            <a:ext cx="17774514" cy="10287000"/>
          </a:xfrm>
          <a:custGeom>
            <a:avLst/>
            <a:gdLst/>
            <a:ahLst/>
            <a:cxnLst/>
            <a:rect l="l" t="t" r="r" b="b"/>
            <a:pathLst>
              <a:path w="17774514" h="10287000">
                <a:moveTo>
                  <a:pt x="0" y="0"/>
                </a:moveTo>
                <a:lnTo>
                  <a:pt x="17774514" y="0"/>
                </a:lnTo>
                <a:lnTo>
                  <a:pt x="177745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743" y="0"/>
            <a:ext cx="17774514" cy="10287000"/>
          </a:xfrm>
          <a:custGeom>
            <a:avLst/>
            <a:gdLst/>
            <a:ahLst/>
            <a:cxnLst/>
            <a:rect l="l" t="t" r="r" b="b"/>
            <a:pathLst>
              <a:path w="17774514" h="10287000">
                <a:moveTo>
                  <a:pt x="0" y="0"/>
                </a:moveTo>
                <a:lnTo>
                  <a:pt x="17774514" y="0"/>
                </a:lnTo>
                <a:lnTo>
                  <a:pt x="177745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743" y="0"/>
            <a:ext cx="17774514" cy="10287000"/>
          </a:xfrm>
          <a:custGeom>
            <a:avLst/>
            <a:gdLst/>
            <a:ahLst/>
            <a:cxnLst/>
            <a:rect l="l" t="t" r="r" b="b"/>
            <a:pathLst>
              <a:path w="17774514" h="10287000">
                <a:moveTo>
                  <a:pt x="0" y="0"/>
                </a:moveTo>
                <a:lnTo>
                  <a:pt x="17774514" y="0"/>
                </a:lnTo>
                <a:lnTo>
                  <a:pt x="177745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743" y="0"/>
            <a:ext cx="17774514" cy="10287000"/>
          </a:xfrm>
          <a:custGeom>
            <a:avLst/>
            <a:gdLst/>
            <a:ahLst/>
            <a:cxnLst/>
            <a:rect l="l" t="t" r="r" b="b"/>
            <a:pathLst>
              <a:path w="17774514" h="10287000">
                <a:moveTo>
                  <a:pt x="0" y="0"/>
                </a:moveTo>
                <a:lnTo>
                  <a:pt x="17774514" y="0"/>
                </a:lnTo>
                <a:lnTo>
                  <a:pt x="177745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737</Words>
  <Application>Microsoft Office PowerPoint</Application>
  <PresentationFormat>Personalizar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Canva Sans Bold</vt:lpstr>
      <vt:lpstr>Calibri</vt:lpstr>
      <vt:lpstr>Arial</vt:lpstr>
      <vt:lpstr>Jannah</vt:lpstr>
      <vt:lpstr>Jannah Medium</vt:lpstr>
      <vt:lpstr>Canva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Professores</dc:title>
  <cp:lastModifiedBy>Gabriel Mariotto</cp:lastModifiedBy>
  <cp:revision>1</cp:revision>
  <dcterms:created xsi:type="dcterms:W3CDTF">2006-08-16T00:00:00Z</dcterms:created>
  <dcterms:modified xsi:type="dcterms:W3CDTF">2025-09-23T21:49:34Z</dcterms:modified>
  <dc:identifier>DAGzRleXORQ</dc:identifier>
</cp:coreProperties>
</file>